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6"/>
  </p:notesMasterIdLst>
  <p:handoutMasterIdLst>
    <p:handoutMasterId r:id="rId17"/>
  </p:handoutMasterIdLst>
  <p:sldIdLst>
    <p:sldId id="270" r:id="rId2"/>
    <p:sldId id="257" r:id="rId3"/>
    <p:sldId id="258" r:id="rId4"/>
    <p:sldId id="271" r:id="rId5"/>
    <p:sldId id="272" r:id="rId6"/>
    <p:sldId id="274" r:id="rId7"/>
    <p:sldId id="276" r:id="rId8"/>
    <p:sldId id="273" r:id="rId9"/>
    <p:sldId id="277" r:id="rId10"/>
    <p:sldId id="280" r:id="rId11"/>
    <p:sldId id="278" r:id="rId12"/>
    <p:sldId id="279" r:id="rId13"/>
    <p:sldId id="281" r:id="rId14"/>
    <p:sldId id="259" r:id="rId15"/>
  </p:sldIdLst>
  <p:sldSz cx="9144000" cy="6858000" type="screen4x3"/>
  <p:notesSz cx="9939338" cy="6805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15" autoAdjust="0"/>
    <p:restoredTop sz="94737" autoAdjust="0"/>
  </p:normalViewPr>
  <p:slideViewPr>
    <p:cSldViewPr>
      <p:cViewPr>
        <p:scale>
          <a:sx n="81" d="100"/>
          <a:sy n="81" d="100"/>
        </p:scale>
        <p:origin x="-123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3AC4926-2B31-497A-BAA3-7493BFEE9D09}" type="datetimeFigureOut">
              <a:rPr lang="en-US"/>
              <a:pPr>
                <a:defRPr/>
              </a:pPr>
              <a:t>2/5/2015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4300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9275" y="6464300"/>
            <a:ext cx="4308475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7AB2AF-D009-4EB2-8C0A-E523EDD315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4039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94F80CE-F3D3-4C9F-BBAE-AF09A02A97F0}" type="datetimeFigureOut">
              <a:rPr lang="en-US"/>
              <a:pPr>
                <a:defRPr/>
              </a:pPr>
              <a:t>2/5/2015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3275013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430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9275" y="646430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2F8FD4D-0C7C-464C-83AB-35F5440E4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06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86200"/>
            <a:ext cx="7772400" cy="6096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6008" y="4495800"/>
            <a:ext cx="6376392" cy="789657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3505200" y="6324600"/>
            <a:ext cx="2133600" cy="365125"/>
          </a:xfrm>
        </p:spPr>
        <p:txBody>
          <a:bodyPr/>
          <a:lstStyle>
            <a:lvl1pPr algn="ctr">
              <a:defRPr lang="en-US"/>
            </a:lvl1pPr>
          </a:lstStyle>
          <a:p>
            <a:pPr>
              <a:defRPr/>
            </a:pPr>
            <a:fld id="{1BA9CDAC-E021-4D57-9C06-7AD8CA736285}" type="datetimeFigureOut">
              <a:rPr lang="en-US"/>
              <a:pPr>
                <a:defRPr/>
              </a:pPr>
              <a:t>2/5/2015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685800"/>
          </a:xfrm>
        </p:spPr>
        <p:txBody>
          <a:bodyPr anchor="t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1752600" y="1676400"/>
            <a:ext cx="7010400" cy="3962401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>
              <a:defRPr sz="2000" b="1"/>
            </a:lvl1pPr>
            <a:lvl2pPr>
              <a:defRPr sz="2000" b="0" i="0">
                <a:latin typeface="+mj-lt"/>
              </a:defRPr>
            </a:lvl2pPr>
            <a:lvl3pPr>
              <a:defRPr sz="1600" b="0" i="1">
                <a:latin typeface="+mj-lt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48F78-C5A4-49D6-B50B-A5C8933ADF3B}" type="datetimeFigureOut">
              <a:rPr lang="en-US"/>
              <a:pPr>
                <a:defRPr/>
              </a:pPr>
              <a:t>2/5/2015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32819E-CFAA-4297-AA2E-838CA0514C59}" type="datetimeFigureOut">
              <a:rPr lang="en-US"/>
              <a:pPr>
                <a:defRPr/>
              </a:pPr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1664C81-A6BE-47D1-B6DF-1025CCEDCB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terramileniultrei.ro/portfolio/utilizarea-durabila-a-biomasei-in-scopuri-energetice-2009-2010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erramileniultrei.ro/portfolio/hands-on-solutions-to-climate-change-options-for-rural-communities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03648" y="3581400"/>
            <a:ext cx="6376987" cy="142867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o-RO" sz="2000" dirty="0" smtClean="0">
                <a:solidFill>
                  <a:schemeClr val="tx1"/>
                </a:solidFill>
              </a:rPr>
              <a:t>CONFERINȚĂ TEMATICĂ</a:t>
            </a:r>
            <a:r>
              <a:rPr lang="it-IT" sz="2000" dirty="0" smtClean="0">
                <a:solidFill>
                  <a:schemeClr val="tx1"/>
                </a:solidFill>
              </a:rPr>
              <a:t>, </a:t>
            </a:r>
            <a:r>
              <a:rPr lang="it-IT" sz="2000" dirty="0">
                <a:solidFill>
                  <a:schemeClr val="tx1"/>
                </a:solidFill>
              </a:rPr>
              <a:t>Mediu </a:t>
            </a:r>
            <a:r>
              <a:rPr lang="ro-RO" sz="2000" dirty="0">
                <a:solidFill>
                  <a:schemeClr val="tx1"/>
                </a:solidFill>
              </a:rPr>
              <a:t>ș</a:t>
            </a:r>
            <a:r>
              <a:rPr lang="it-IT" sz="2000" dirty="0" smtClean="0">
                <a:solidFill>
                  <a:schemeClr val="tx1"/>
                </a:solidFill>
              </a:rPr>
              <a:t>i Clim</a:t>
            </a:r>
            <a:r>
              <a:rPr lang="ro-RO" sz="2000" smtClean="0">
                <a:solidFill>
                  <a:schemeClr val="tx1"/>
                </a:solidFill>
              </a:rPr>
              <a:t>ă</a:t>
            </a:r>
            <a:endParaRPr lang="ro-RO" sz="20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ro-RO" sz="2000" dirty="0" smtClean="0">
                <a:solidFill>
                  <a:schemeClr val="tx1"/>
                </a:solidFill>
              </a:rPr>
              <a:t>Brașov</a:t>
            </a:r>
            <a:r>
              <a:rPr lang="ro-RO" sz="2000" dirty="0" smtClean="0">
                <a:solidFill>
                  <a:schemeClr val="tx1"/>
                </a:solidFill>
              </a:rPr>
              <a:t>, </a:t>
            </a:r>
            <a:r>
              <a:rPr lang="ro-RO" sz="2000" dirty="0" smtClean="0">
                <a:solidFill>
                  <a:schemeClr val="tx1"/>
                </a:solidFill>
              </a:rPr>
              <a:t>12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o-RO" sz="2000" dirty="0" smtClean="0">
                <a:solidFill>
                  <a:schemeClr val="tx1"/>
                </a:solidFill>
              </a:rPr>
              <a:t>– </a:t>
            </a:r>
            <a:r>
              <a:rPr lang="ro-RO" sz="2000" dirty="0" smtClean="0">
                <a:solidFill>
                  <a:schemeClr val="tx1"/>
                </a:solidFill>
              </a:rPr>
              <a:t>13 </a:t>
            </a:r>
            <a:r>
              <a:rPr lang="ro-RO" sz="2000" dirty="0" smtClean="0">
                <a:solidFill>
                  <a:schemeClr val="tx1"/>
                </a:solidFill>
              </a:rPr>
              <a:t>februarie 2015</a:t>
            </a:r>
            <a:endParaRPr lang="ro-RO" sz="2000" dirty="0">
              <a:solidFill>
                <a:schemeClr val="tx1"/>
              </a:solidFill>
            </a:endParaRPr>
          </a:p>
        </p:txBody>
      </p:sp>
      <p:sp>
        <p:nvSpPr>
          <p:cNvPr id="3" name="Subtitle 1"/>
          <p:cNvSpPr txBox="1">
            <a:spLocks/>
          </p:cNvSpPr>
          <p:nvPr/>
        </p:nvSpPr>
        <p:spPr bwMode="auto">
          <a:xfrm>
            <a:off x="1395413" y="5002212"/>
            <a:ext cx="6376987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o-RO" dirty="0" smtClean="0"/>
              <a:t>Proiecte de adaptare la schimbările climatice, experiența Fundației Terra Mileniul III </a:t>
            </a:r>
          </a:p>
          <a:p>
            <a:pPr>
              <a:defRPr/>
            </a:pPr>
            <a:r>
              <a:rPr lang="ro-RO" sz="1800" dirty="0" smtClean="0"/>
              <a:t>Liviu Gheorghe</a:t>
            </a:r>
            <a:endParaRPr lang="ro-RO" sz="1800" dirty="0"/>
          </a:p>
        </p:txBody>
      </p:sp>
    </p:spTree>
    <p:extLst>
      <p:ext uri="{BB962C8B-B14F-4D97-AF65-F5344CB8AC3E}">
        <p14:creationId xmlns:p14="http://schemas.microsoft.com/office/powerpoint/2010/main" val="397993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 dirty="0" smtClean="0"/>
              <a:t>Conținut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752600" y="1676400"/>
            <a:ext cx="7010400" cy="3962400"/>
          </a:xfrm>
        </p:spPr>
        <p:txBody>
          <a:bodyPr/>
          <a:lstStyle/>
          <a:p>
            <a:r>
              <a:rPr lang="ro-RO" altLang="en-US" b="0" dirty="0" smtClean="0"/>
              <a:t>Despre noi </a:t>
            </a:r>
          </a:p>
          <a:p>
            <a:r>
              <a:rPr lang="ro-RO" altLang="en-US" b="0" dirty="0" smtClean="0"/>
              <a:t>Proiectele noastre</a:t>
            </a:r>
          </a:p>
          <a:p>
            <a:r>
              <a:rPr lang="en-US" altLang="en-US" b="0" dirty="0" err="1" smtClean="0"/>
              <a:t>Proiectul</a:t>
            </a:r>
            <a:r>
              <a:rPr lang="en-US" altLang="en-US" b="0" dirty="0" smtClean="0"/>
              <a:t> </a:t>
            </a:r>
            <a:r>
              <a:rPr lang="ro-RO" altLang="en-US" b="0" i="1" dirty="0" smtClean="0"/>
              <a:t>Utilizarea </a:t>
            </a:r>
            <a:r>
              <a:rPr lang="ro-RO" altLang="en-US" b="0" i="1" dirty="0"/>
              <a:t>durabilă </a:t>
            </a:r>
            <a:r>
              <a:rPr lang="ro-RO" altLang="en-US" b="0" i="1" dirty="0" smtClean="0"/>
              <a:t>a biomasei in scopuri energetice</a:t>
            </a:r>
          </a:p>
          <a:p>
            <a:r>
              <a:rPr lang="en-US" altLang="en-US" b="0" dirty="0" err="1" smtClean="0"/>
              <a:t>Proiectul</a:t>
            </a:r>
            <a:r>
              <a:rPr lang="en-US" altLang="en-US" b="0" dirty="0" smtClean="0"/>
              <a:t> </a:t>
            </a:r>
            <a:r>
              <a:rPr lang="ro-RO" altLang="en-US" b="0" i="1" dirty="0" smtClean="0"/>
              <a:t>Soluții la îndemână pentru adaptarea la schimbările climatice – opțiuni pentru comunitățile rurale</a:t>
            </a:r>
            <a:endParaRPr lang="en-US" altLang="en-US" b="0" i="1" dirty="0" smtClean="0"/>
          </a:p>
          <a:p>
            <a:r>
              <a:rPr lang="ro-RO" altLang="en-US" b="0" dirty="0"/>
              <a:t>Proiectul </a:t>
            </a:r>
            <a:r>
              <a:rPr lang="ro-RO" altLang="en-US" b="0" i="1" dirty="0" err="1"/>
              <a:t>Microparc</a:t>
            </a:r>
            <a:r>
              <a:rPr lang="ro-RO" altLang="en-US" b="0" i="1" dirty="0"/>
              <a:t> fotovoltaic 15 kW in comuna Pietroasele, județul </a:t>
            </a:r>
            <a:r>
              <a:rPr lang="ro-RO" altLang="en-US" b="0" i="1" dirty="0" smtClean="0"/>
              <a:t>Buz</a:t>
            </a:r>
            <a:r>
              <a:rPr lang="ro-RO" altLang="en-US" b="0" i="1" dirty="0"/>
              <a:t>ă</a:t>
            </a:r>
            <a:r>
              <a:rPr lang="ro-RO" altLang="en-US" b="0" i="1" dirty="0" smtClean="0"/>
              <a:t>u</a:t>
            </a:r>
            <a:endParaRPr lang="en-US" altLang="en-US" b="0" i="1" dirty="0" smtClean="0"/>
          </a:p>
          <a:p>
            <a:r>
              <a:rPr lang="it-IT" altLang="en-US" dirty="0" smtClean="0"/>
              <a:t>Proiectul</a:t>
            </a:r>
            <a:r>
              <a:rPr lang="it-IT" altLang="en-US" b="0" dirty="0" smtClean="0"/>
              <a:t> </a:t>
            </a:r>
            <a:r>
              <a:rPr lang="it-IT" altLang="en-US" b="0" i="1" dirty="0" smtClean="0"/>
              <a:t>Solutii eco-inovatoare pentru dezvoltare rural</a:t>
            </a:r>
            <a:r>
              <a:rPr lang="ro-RO" altLang="en-US" b="0" i="1" dirty="0"/>
              <a:t>ă</a:t>
            </a:r>
            <a:r>
              <a:rPr lang="it-IT" altLang="en-US" b="0" i="1" dirty="0" smtClean="0"/>
              <a:t> durabil</a:t>
            </a:r>
            <a:r>
              <a:rPr lang="ro-RO" altLang="en-US" b="0" i="1" dirty="0"/>
              <a:t>ă</a:t>
            </a:r>
            <a:endParaRPr lang="it-IT" altLang="en-US" b="0" i="1" dirty="0" smtClean="0"/>
          </a:p>
          <a:p>
            <a:endParaRPr lang="ro-RO" altLang="en-US" b="0" i="1" dirty="0" smtClean="0"/>
          </a:p>
          <a:p>
            <a:endParaRPr lang="ro-RO" altLang="en-US" b="0" i="1" dirty="0" smtClean="0"/>
          </a:p>
          <a:p>
            <a:endParaRPr lang="ro-RO" altLang="en-US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752600" y="1676400"/>
            <a:ext cx="70104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altLang="en-US" b="0" dirty="0" smtClean="0"/>
              <a:t>Despre noi: </a:t>
            </a:r>
          </a:p>
          <a:p>
            <a:r>
              <a:rPr lang="ro-RO" altLang="en-US" b="0" dirty="0" smtClean="0"/>
              <a:t>TERRA Mileniul III este o organizație de protecție a mediului ce promovează programe de dezvoltare sustenabila la nivel național si internațional in domeniul:</a:t>
            </a:r>
          </a:p>
          <a:p>
            <a:pPr lvl="1"/>
            <a:r>
              <a:rPr lang="ro-RO" altLang="en-US" b="0" dirty="0" smtClean="0"/>
              <a:t>energiei </a:t>
            </a:r>
          </a:p>
          <a:p>
            <a:pPr lvl="1"/>
            <a:r>
              <a:rPr lang="ro-RO" altLang="en-US" b="0" dirty="0" smtClean="0"/>
              <a:t>transportului </a:t>
            </a:r>
          </a:p>
          <a:p>
            <a:pPr lvl="1"/>
            <a:r>
              <a:rPr lang="ro-RO" altLang="en-US" b="0" dirty="0" smtClean="0"/>
              <a:t>schimbărilor climatice </a:t>
            </a:r>
          </a:p>
          <a:p>
            <a:pPr lvl="1"/>
            <a:r>
              <a:rPr lang="ro-RO" altLang="en-US" dirty="0" smtClean="0"/>
              <a:t>educației</a:t>
            </a:r>
            <a:endParaRPr lang="ro-RO" altLang="en-US" b="0" dirty="0" smtClean="0"/>
          </a:p>
          <a:p>
            <a:pPr lvl="1"/>
            <a:endParaRPr lang="ro-RO" altLang="en-US" b="0" dirty="0" smtClean="0"/>
          </a:p>
          <a:p>
            <a:endParaRPr lang="ro-RO" altLang="en-US" b="0" dirty="0" smtClean="0"/>
          </a:p>
          <a:p>
            <a:endParaRPr lang="ro-RO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461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o-RO" altLang="en-US" b="0" dirty="0" smtClean="0"/>
              <a:t>Proiectele noastre</a:t>
            </a:r>
          </a:p>
          <a:p>
            <a:pPr lvl="1"/>
            <a:r>
              <a:rPr lang="ro-RO" altLang="en-US" dirty="0" smtClean="0"/>
              <a:t>Energie</a:t>
            </a:r>
          </a:p>
          <a:p>
            <a:pPr lvl="2"/>
            <a:r>
              <a:rPr lang="ro-RO" altLang="en-US" dirty="0" smtClean="0"/>
              <a:t>Bariere in dezvoltarea proiectelor de energie din surse regenerabile</a:t>
            </a:r>
          </a:p>
          <a:p>
            <a:pPr lvl="2"/>
            <a:r>
              <a:rPr lang="ro-RO" altLang="en-US" dirty="0" smtClean="0"/>
              <a:t>Portalul produselor eficiente energetic</a:t>
            </a:r>
          </a:p>
          <a:p>
            <a:pPr lvl="2"/>
            <a:r>
              <a:rPr lang="ro-RO" altLang="en-US" dirty="0" smtClean="0"/>
              <a:t>Utilizarea durabila a biomasei in scopuri energetice</a:t>
            </a:r>
          </a:p>
          <a:p>
            <a:pPr lvl="2"/>
            <a:r>
              <a:rPr lang="ro-RO" altLang="en-US" dirty="0" smtClean="0"/>
              <a:t>Promovarea surselor regenerabile de energie in Romania</a:t>
            </a:r>
          </a:p>
          <a:p>
            <a:pPr lvl="1"/>
            <a:r>
              <a:rPr lang="ro-RO" altLang="en-US" b="0" dirty="0" smtClean="0"/>
              <a:t>Transport</a:t>
            </a:r>
          </a:p>
          <a:p>
            <a:pPr lvl="2"/>
            <a:r>
              <a:rPr lang="ro-RO" altLang="en-US" dirty="0" err="1" smtClean="0"/>
              <a:t>Winning</a:t>
            </a:r>
            <a:r>
              <a:rPr lang="ro-RO" altLang="en-US" dirty="0" smtClean="0"/>
              <a:t> over </a:t>
            </a:r>
            <a:r>
              <a:rPr lang="ro-RO" altLang="en-US" dirty="0" err="1" smtClean="0"/>
              <a:t>the</a:t>
            </a:r>
            <a:r>
              <a:rPr lang="ro-RO" altLang="en-US" dirty="0" smtClean="0"/>
              <a:t> </a:t>
            </a:r>
            <a:r>
              <a:rPr lang="ro-RO" altLang="en-US" dirty="0" err="1" smtClean="0"/>
              <a:t>member</a:t>
            </a:r>
            <a:r>
              <a:rPr lang="ro-RO" altLang="en-US" dirty="0" smtClean="0"/>
              <a:t> </a:t>
            </a:r>
            <a:r>
              <a:rPr lang="ro-RO" altLang="en-US" dirty="0" err="1" smtClean="0"/>
              <a:t>states</a:t>
            </a:r>
            <a:r>
              <a:rPr lang="ro-RO" altLang="en-US" dirty="0" smtClean="0"/>
              <a:t> on European transport </a:t>
            </a:r>
            <a:r>
              <a:rPr lang="ro-RO" altLang="en-US" dirty="0" err="1" smtClean="0"/>
              <a:t>issues</a:t>
            </a:r>
            <a:endParaRPr lang="ro-RO" altLang="en-US" dirty="0" smtClean="0"/>
          </a:p>
          <a:p>
            <a:pPr lvl="2"/>
            <a:r>
              <a:rPr lang="ro-RO" altLang="en-US" b="0" dirty="0" smtClean="0"/>
              <a:t>Transport public durabil in București</a:t>
            </a:r>
          </a:p>
          <a:p>
            <a:pPr lvl="2"/>
            <a:r>
              <a:rPr lang="ro-RO" altLang="en-US" dirty="0" smtClean="0"/>
              <a:t>Autostrăzi cu orice cost</a:t>
            </a:r>
          </a:p>
          <a:p>
            <a:pPr lvl="1"/>
            <a:r>
              <a:rPr lang="ro-RO" altLang="en-US" b="0" dirty="0" smtClean="0"/>
              <a:t>Educație</a:t>
            </a:r>
          </a:p>
          <a:p>
            <a:pPr lvl="2"/>
            <a:r>
              <a:rPr lang="ro-RO" altLang="en-US" dirty="0" smtClean="0"/>
              <a:t>Maratonul </a:t>
            </a:r>
            <a:r>
              <a:rPr lang="ro-RO" altLang="en-US" dirty="0" err="1" smtClean="0"/>
              <a:t>dezvoltarii</a:t>
            </a:r>
            <a:r>
              <a:rPr lang="ro-RO" altLang="en-US" dirty="0" smtClean="0"/>
              <a:t> durabile</a:t>
            </a:r>
          </a:p>
          <a:p>
            <a:pPr lvl="2"/>
            <a:r>
              <a:rPr lang="ro-RO" altLang="en-US" b="0" dirty="0" smtClean="0"/>
              <a:t>Tinerii ambasadori in lupta cu schimbările climatice</a:t>
            </a:r>
          </a:p>
          <a:p>
            <a:pPr lvl="2"/>
            <a:r>
              <a:rPr lang="ro-RO" altLang="en-US" dirty="0" smtClean="0"/>
              <a:t>Soluții la îndemână pentru schimbările climatice</a:t>
            </a:r>
            <a:endParaRPr lang="ro-RO" altLang="en-US" b="0" dirty="0" smtClean="0"/>
          </a:p>
          <a:p>
            <a:pPr lvl="1"/>
            <a:r>
              <a:rPr lang="ro-RO" altLang="en-US" dirty="0" smtClean="0"/>
              <a:t>Schimbări climatice</a:t>
            </a:r>
          </a:p>
          <a:p>
            <a:pPr lvl="2"/>
            <a:r>
              <a:rPr lang="ro-RO" altLang="en-US" dirty="0" smtClean="0"/>
              <a:t>Adaptarea la schimbările climatice</a:t>
            </a:r>
          </a:p>
          <a:p>
            <a:pPr lvl="2"/>
            <a:r>
              <a:rPr lang="ro-RO" altLang="en-US" dirty="0" smtClean="0"/>
              <a:t>Spre o economie verde cu emisii reduse de CO2</a:t>
            </a:r>
          </a:p>
          <a:p>
            <a:pPr marL="857250" lvl="2" indent="0">
              <a:buNone/>
            </a:pPr>
            <a:endParaRPr lang="ro-RO" altLang="en-US" b="0" dirty="0" smtClean="0"/>
          </a:p>
          <a:p>
            <a:pPr lvl="1"/>
            <a:endParaRPr lang="ro-RO" altLang="en-US" b="0" dirty="0" smtClean="0"/>
          </a:p>
          <a:p>
            <a:pPr lvl="1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03967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altLang="en-US" dirty="0" smtClean="0"/>
              <a:t>Proiectul </a:t>
            </a:r>
            <a:r>
              <a:rPr lang="ro-RO" altLang="en-US" i="1" dirty="0" smtClean="0"/>
              <a:t>Utilizarea durabila a biomasei in scopuri energetice</a:t>
            </a:r>
          </a:p>
          <a:p>
            <a:pPr lvl="1"/>
            <a:r>
              <a:rPr lang="ro-RO" altLang="en-US" b="0" dirty="0" smtClean="0"/>
              <a:t>Scopul proiectului: creșterea gradului de utilizare durabila a biomasei din deșeuri agricole pentru reducerea emisiilor de gaze cu efect de sera</a:t>
            </a:r>
          </a:p>
          <a:p>
            <a:pPr lvl="1"/>
            <a:r>
              <a:rPr lang="ro-RO" altLang="en-US" dirty="0" smtClean="0"/>
              <a:t>Obiective: </a:t>
            </a:r>
          </a:p>
          <a:p>
            <a:pPr lvl="2"/>
            <a:r>
              <a:rPr lang="ro-RO" altLang="en-US" dirty="0" smtClean="0"/>
              <a:t>promovarea unei soluții viabile de încălzire a clădirilor municipale si locuințelor din comuna Vlad Țepeș, bazata pe utilizarea biomasei din deșeuri agricole.</a:t>
            </a:r>
          </a:p>
          <a:p>
            <a:pPr lvl="2"/>
            <a:r>
              <a:rPr lang="ro-RO" altLang="en-US" dirty="0" smtClean="0"/>
              <a:t>creșterea capacității comunității locale din comuna Vlad Țepeș de a participa la luarea si implementarea deciziilor privind creșterea ponderii energiei din surse regenerabile – deșeuri agricole in consumul energetic total</a:t>
            </a:r>
          </a:p>
          <a:p>
            <a:pPr lvl="2"/>
            <a:r>
              <a:rPr lang="ro-RO" dirty="0" smtClean="0"/>
              <a:t>creșterea gradului de promovare si diseminare a bunelor practici legate de utilizarea surselor regenerabile de la nivelul localităților rurale din apropierea comunei Vlad Țepeș si la nivel național</a:t>
            </a:r>
            <a:endParaRPr lang="ro-RO" altLang="en-US" b="0" dirty="0" smtClean="0"/>
          </a:p>
          <a:p>
            <a:pPr lvl="1"/>
            <a:endParaRPr lang="ro-RO" altLang="en-US" b="0" dirty="0" smtClean="0"/>
          </a:p>
          <a:p>
            <a:pPr lvl="1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86493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o-RO" altLang="en-US" dirty="0" smtClean="0"/>
              <a:t>Proiectul </a:t>
            </a:r>
            <a:r>
              <a:rPr lang="ro-RO" altLang="en-US" i="1" dirty="0" smtClean="0"/>
              <a:t>Utilizarea durabila a biomasei in scopuri energetice</a:t>
            </a:r>
          </a:p>
          <a:p>
            <a:pPr lvl="1"/>
            <a:r>
              <a:rPr lang="ro-RO" altLang="en-US" b="0" dirty="0" smtClean="0"/>
              <a:t>Grupul țintă</a:t>
            </a:r>
          </a:p>
          <a:p>
            <a:pPr lvl="2"/>
            <a:r>
              <a:rPr lang="ro-RO" altLang="en-US" dirty="0" smtClean="0"/>
              <a:t>fermierii din comuna Vlad Țepeș</a:t>
            </a:r>
          </a:p>
          <a:p>
            <a:pPr marL="857250" lvl="1" indent="-342900"/>
            <a:r>
              <a:rPr lang="ro-RO" altLang="en-US" dirty="0" smtClean="0"/>
              <a:t>Finanțator: Programul GEF de granturi mici – GEF SGP</a:t>
            </a:r>
          </a:p>
          <a:p>
            <a:pPr marL="857250" lvl="1" indent="-342900"/>
            <a:r>
              <a:rPr lang="ro-RO" altLang="en-US" dirty="0" smtClean="0"/>
              <a:t>Parteneri: Primăria comunei Vlad Țepeș, SC AGROMEC SA Călărași</a:t>
            </a:r>
            <a:endParaRPr lang="ro-RO" altLang="en-US" b="0" dirty="0" smtClean="0"/>
          </a:p>
          <a:p>
            <a:pPr lvl="1"/>
            <a:endParaRPr lang="ro-RO" altLang="en-US" b="0" dirty="0" smtClean="0"/>
          </a:p>
          <a:p>
            <a:pPr marL="457200" lvl="1" indent="0">
              <a:buNone/>
            </a:pPr>
            <a:r>
              <a:rPr lang="ro-RO" sz="1400" dirty="0" smtClean="0"/>
              <a:t>(</a:t>
            </a:r>
            <a:r>
              <a:rPr lang="ro-RO" sz="1400" dirty="0" smtClean="0">
                <a:hlinkClick r:id="rId2"/>
              </a:rPr>
              <a:t>http://terramileniultrei.ro/portfolio/utilizarea-durabila-a-biomasei-in-scopuri-energetice-2009-2010/</a:t>
            </a:r>
            <a:r>
              <a:rPr lang="ro-RO" sz="1400" dirty="0" smtClean="0"/>
              <a:t> )</a:t>
            </a:r>
            <a:endParaRPr lang="ro-RO" sz="1400" dirty="0"/>
          </a:p>
        </p:txBody>
      </p:sp>
    </p:spTree>
    <p:extLst>
      <p:ext uri="{BB962C8B-B14F-4D97-AF65-F5344CB8AC3E}">
        <p14:creationId xmlns:p14="http://schemas.microsoft.com/office/powerpoint/2010/main" val="152835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en-US" dirty="0" smtClean="0"/>
              <a:t>Proiectul </a:t>
            </a:r>
            <a:r>
              <a:rPr lang="it-IT" altLang="en-US" i="1" dirty="0" smtClean="0"/>
              <a:t>Utilizarea </a:t>
            </a:r>
            <a:r>
              <a:rPr lang="it-IT" altLang="en-US" i="1" dirty="0"/>
              <a:t>durabila a biomasei in scopuri energetice</a:t>
            </a:r>
          </a:p>
          <a:p>
            <a:pPr lvl="1"/>
            <a:endParaRPr lang="ro-RO" altLang="en-US" b="0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57400"/>
            <a:ext cx="4064891" cy="2997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990024"/>
            <a:ext cx="3581400" cy="39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28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o-RO" altLang="en-US" dirty="0" smtClean="0"/>
              <a:t>Proiectul </a:t>
            </a:r>
            <a:r>
              <a:rPr lang="ro-RO" altLang="en-US" i="1" dirty="0" smtClean="0"/>
              <a:t>Soluții la îndemână pentru schimbările climatice</a:t>
            </a:r>
            <a:endParaRPr lang="ro-RO" altLang="en-US" b="0" i="1" dirty="0" smtClean="0"/>
          </a:p>
          <a:p>
            <a:pPr marL="857250" lvl="1" indent="-342900"/>
            <a:r>
              <a:rPr lang="ro-RO" altLang="en-US" dirty="0" smtClean="0"/>
              <a:t>Finanțator: The Body Shop Foundation</a:t>
            </a:r>
          </a:p>
          <a:p>
            <a:pPr marL="857250" lvl="1" indent="-342900"/>
            <a:r>
              <a:rPr lang="ro-RO" altLang="en-US" dirty="0" smtClean="0"/>
              <a:t>Parteneri:  RAC-RO si Asociației Comunelor din Romania</a:t>
            </a:r>
          </a:p>
          <a:p>
            <a:pPr lvl="1"/>
            <a:endParaRPr lang="ro-RO" altLang="en-US" b="0" dirty="0" smtClean="0"/>
          </a:p>
          <a:p>
            <a:pPr marL="457200" lvl="1" indent="0">
              <a:buNone/>
            </a:pPr>
            <a:r>
              <a:rPr lang="ro-RO" altLang="en-US" dirty="0" smtClean="0"/>
              <a:t>Unul dintre rezultatele proiectului a fost realizarea unui </a:t>
            </a:r>
            <a:r>
              <a:rPr lang="ro-RO" altLang="en-US" i="1" dirty="0" smtClean="0"/>
              <a:t>Manual de soluții verzi, </a:t>
            </a:r>
            <a:r>
              <a:rPr lang="ro-RO" altLang="en-US" dirty="0" smtClean="0"/>
              <a:t>a căror punere in practica se poate face </a:t>
            </a:r>
            <a:r>
              <a:rPr lang="ro-RO" dirty="0" smtClean="0"/>
              <a:t>cu minimum de investiții si care pot transforma consumatorii in producători</a:t>
            </a:r>
          </a:p>
          <a:p>
            <a:pPr marL="457200" lvl="1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45285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785" y="2286000"/>
            <a:ext cx="2751215" cy="24931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altLang="en-US" dirty="0" smtClean="0"/>
              <a:t>Proiectul </a:t>
            </a:r>
            <a:r>
              <a:rPr lang="ro-RO" altLang="en-US" i="1" dirty="0" smtClean="0"/>
              <a:t>Soluții la îndemână pentru schimbările climatice</a:t>
            </a:r>
            <a:endParaRPr lang="ro-RO" altLang="en-US" b="0" i="1" dirty="0" smtClean="0"/>
          </a:p>
          <a:p>
            <a:pPr marL="457200" lvl="1" indent="0">
              <a:buNone/>
            </a:pPr>
            <a:r>
              <a:rPr lang="ro-RO" altLang="en-US" b="0" i="1" dirty="0" smtClean="0"/>
              <a:t>Sunt prezentate soluții interesante pentru realizarea unui/unei:</a:t>
            </a:r>
          </a:p>
          <a:p>
            <a:pPr lvl="2" indent="-285750">
              <a:buFontTx/>
              <a:buChar char="-"/>
            </a:pPr>
            <a:r>
              <a:rPr lang="ro-RO" altLang="en-US" i="1" dirty="0" smtClean="0"/>
              <a:t>Colector solar</a:t>
            </a:r>
          </a:p>
          <a:p>
            <a:pPr lvl="2" indent="-285750">
              <a:buFontTx/>
              <a:buChar char="-"/>
            </a:pPr>
            <a:r>
              <a:rPr lang="ro-RO" altLang="en-US" b="0" dirty="0" smtClean="0"/>
              <a:t>Uscător solar pentru fructe</a:t>
            </a:r>
          </a:p>
          <a:p>
            <a:pPr lvl="2" indent="-285750">
              <a:buFontTx/>
              <a:buChar char="-"/>
            </a:pPr>
            <a:r>
              <a:rPr lang="ro-RO" altLang="en-US" b="0" i="1" dirty="0" smtClean="0"/>
              <a:t>Cuptor solar</a:t>
            </a:r>
          </a:p>
          <a:p>
            <a:pPr marL="457200" lvl="1" indent="0">
              <a:buNone/>
            </a:pPr>
            <a:r>
              <a:rPr lang="ro-RO" altLang="en-US" i="1" dirty="0" smtClean="0"/>
              <a:t>p</a:t>
            </a:r>
            <a:r>
              <a:rPr lang="ro-RO" altLang="en-US" b="0" i="1" dirty="0" smtClean="0"/>
              <a:t>entru:</a:t>
            </a:r>
          </a:p>
          <a:p>
            <a:pPr lvl="2" indent="-285750"/>
            <a:r>
              <a:rPr lang="ro-RO" altLang="en-US" dirty="0" smtClean="0"/>
              <a:t>Fabricarea săpunului din ulei uzat</a:t>
            </a:r>
          </a:p>
          <a:p>
            <a:pPr lvl="2" indent="-285750"/>
            <a:r>
              <a:rPr lang="ro-RO" altLang="en-US" dirty="0" smtClean="0"/>
              <a:t>Construcția gardului de nuiele</a:t>
            </a:r>
          </a:p>
          <a:p>
            <a:pPr lvl="2" indent="-285750"/>
            <a:r>
              <a:rPr lang="ro-RO" altLang="en-US" dirty="0" smtClean="0"/>
              <a:t>Cultivarea plantelor din perspectiva </a:t>
            </a:r>
            <a:endParaRPr lang="en-US" altLang="en-US" dirty="0" smtClean="0"/>
          </a:p>
          <a:p>
            <a:pPr marL="857250" lvl="2" indent="0">
              <a:buNone/>
            </a:pPr>
            <a:r>
              <a:rPr lang="ro-RO" altLang="en-US" dirty="0" err="1" smtClean="0"/>
              <a:t>permaculturii</a:t>
            </a:r>
            <a:endParaRPr lang="ro-RO" altLang="en-US" dirty="0" smtClean="0"/>
          </a:p>
          <a:p>
            <a:pPr marL="857250" lvl="2" indent="0">
              <a:buNone/>
            </a:pPr>
            <a:endParaRPr lang="ro-RO" altLang="en-US" b="0" i="1" dirty="0" smtClean="0"/>
          </a:p>
          <a:p>
            <a:pPr marL="457200" lvl="1" indent="0">
              <a:buNone/>
            </a:pPr>
            <a:r>
              <a:rPr lang="ro-RO" sz="1500" dirty="0" smtClean="0"/>
              <a:t>(</a:t>
            </a:r>
            <a:r>
              <a:rPr lang="ro-RO" sz="1500" dirty="0" smtClean="0">
                <a:hlinkClick r:id="rId3"/>
              </a:rPr>
              <a:t>http://terramileniultrei.ro/portfolio/hands-on-solutions-to-climate-change-options-for-rural-communities/</a:t>
            </a:r>
            <a:r>
              <a:rPr lang="ro-RO" sz="1500" dirty="0" smtClean="0"/>
              <a:t> )</a:t>
            </a:r>
            <a:endParaRPr lang="ro-RO" sz="1500" dirty="0"/>
          </a:p>
        </p:txBody>
      </p:sp>
    </p:spTree>
    <p:extLst>
      <p:ext uri="{BB962C8B-B14F-4D97-AF65-F5344CB8AC3E}">
        <p14:creationId xmlns:p14="http://schemas.microsoft.com/office/powerpoint/2010/main" val="242870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Proiectul</a:t>
            </a:r>
            <a:r>
              <a:rPr lang="en-US" dirty="0"/>
              <a:t> </a:t>
            </a:r>
            <a:r>
              <a:rPr lang="en-US" i="1" dirty="0" err="1"/>
              <a:t>Microparc</a:t>
            </a:r>
            <a:r>
              <a:rPr lang="en-US" i="1" dirty="0"/>
              <a:t> </a:t>
            </a:r>
            <a:r>
              <a:rPr lang="en-US" i="1" dirty="0" err="1"/>
              <a:t>fotovoltaic</a:t>
            </a:r>
            <a:r>
              <a:rPr lang="en-US" i="1" dirty="0"/>
              <a:t> 15 kW in </a:t>
            </a:r>
            <a:r>
              <a:rPr lang="en-US" i="1" dirty="0" err="1"/>
              <a:t>comuna</a:t>
            </a:r>
            <a:r>
              <a:rPr lang="en-US" i="1" dirty="0"/>
              <a:t> </a:t>
            </a:r>
            <a:r>
              <a:rPr lang="en-US" i="1" dirty="0" err="1"/>
              <a:t>Pietroasele</a:t>
            </a:r>
            <a:r>
              <a:rPr lang="en-US" i="1" dirty="0"/>
              <a:t>, </a:t>
            </a:r>
            <a:r>
              <a:rPr lang="en-US" i="1" dirty="0" err="1"/>
              <a:t>judetul</a:t>
            </a:r>
            <a:r>
              <a:rPr lang="en-US" i="1" dirty="0"/>
              <a:t> </a:t>
            </a:r>
            <a:r>
              <a:rPr lang="en-US" i="1" dirty="0" smtClean="0"/>
              <a:t>Buzau</a:t>
            </a:r>
            <a:endParaRPr lang="ro-RO" altLang="en-US" b="0" i="1" dirty="0" smtClean="0"/>
          </a:p>
          <a:p>
            <a:pPr marL="457200" lvl="1" indent="0">
              <a:buNone/>
            </a:pPr>
            <a:r>
              <a:rPr lang="en-US" altLang="en-US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38400"/>
            <a:ext cx="4343400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38400"/>
            <a:ext cx="4343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6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o-RO" dirty="0" smtClean="0"/>
              <a:t>Proiectul </a:t>
            </a:r>
            <a:r>
              <a:rPr lang="ro-RO" i="1" dirty="0" err="1" smtClean="0"/>
              <a:t>Microparc</a:t>
            </a:r>
            <a:r>
              <a:rPr lang="ro-RO" i="1" dirty="0" smtClean="0"/>
              <a:t> fotovoltaic 15 kW in comuna Pietroasele, județul Buzau</a:t>
            </a:r>
            <a:endParaRPr lang="ro-RO" altLang="en-US" b="0" i="1" dirty="0" smtClean="0"/>
          </a:p>
          <a:p>
            <a:pPr marL="457200" lvl="1" indent="0">
              <a:buNone/>
            </a:pPr>
            <a:r>
              <a:rPr lang="ro-RO" altLang="en-US" b="0" i="1" dirty="0" smtClean="0"/>
              <a:t>Sponsorul proiectului</a:t>
            </a:r>
            <a:r>
              <a:rPr lang="ro-RO" altLang="en-US" i="1" dirty="0" smtClean="0"/>
              <a:t>: </a:t>
            </a:r>
            <a:r>
              <a:rPr lang="ro-RO" altLang="en-US" dirty="0" smtClean="0"/>
              <a:t>Coca Cola</a:t>
            </a:r>
          </a:p>
          <a:p>
            <a:pPr marL="457200" lvl="1" indent="0">
              <a:buNone/>
            </a:pPr>
            <a:r>
              <a:rPr lang="ro-RO" altLang="en-US" i="1" dirty="0" smtClean="0"/>
              <a:t>Sponsor Executiv: </a:t>
            </a:r>
            <a:r>
              <a:rPr lang="ro-RO" altLang="en-US" dirty="0" smtClean="0"/>
              <a:t>Fundația Terra Mileniul III (coordonarea întregului proiect)</a:t>
            </a:r>
          </a:p>
          <a:p>
            <a:pPr marL="457200" lvl="1" indent="0">
              <a:buNone/>
            </a:pPr>
            <a:r>
              <a:rPr lang="ro-RO" altLang="en-US" b="0" i="1" dirty="0" smtClean="0"/>
              <a:t>Constructor: </a:t>
            </a:r>
            <a:r>
              <a:rPr lang="ro-RO" altLang="en-US" b="0" dirty="0" smtClean="0"/>
              <a:t>DG Solar, Brasov</a:t>
            </a:r>
          </a:p>
          <a:p>
            <a:pPr marL="457200" lvl="1" indent="0">
              <a:buNone/>
            </a:pPr>
            <a:r>
              <a:rPr lang="ro-RO" altLang="en-US" i="1" dirty="0" smtClean="0"/>
              <a:t>Proiectul (15 </a:t>
            </a:r>
            <a:r>
              <a:rPr lang="ro-RO" altLang="en-US" i="1" dirty="0" err="1" smtClean="0"/>
              <a:t>kWp</a:t>
            </a:r>
            <a:r>
              <a:rPr lang="ro-RO" altLang="en-US" i="1" dirty="0" smtClean="0"/>
              <a:t>) </a:t>
            </a:r>
            <a:r>
              <a:rPr lang="ro-RO" altLang="en-US" dirty="0" smtClean="0"/>
              <a:t>contribuie la reducerea facturii cu energia electrica a comunei Pietroasele, Buzau) </a:t>
            </a:r>
          </a:p>
          <a:p>
            <a:pPr marL="457200" lvl="1" indent="0">
              <a:buNone/>
            </a:pPr>
            <a:r>
              <a:rPr lang="ro-RO" altLang="en-US" i="1" dirty="0" smtClean="0"/>
              <a:t>Valoarea investiției</a:t>
            </a:r>
            <a:r>
              <a:rPr lang="ro-RO" altLang="en-US" dirty="0" smtClean="0"/>
              <a:t>: aprox. 33000 Euro (din care 30%, respectiv costuri cu avize si acorduri si realizarea lucrărilor de racordare la SEN, au fost suportate de Primărie)</a:t>
            </a:r>
          </a:p>
          <a:p>
            <a:pPr marL="457200" lvl="1" indent="0">
              <a:buNone/>
            </a:pPr>
            <a:r>
              <a:rPr lang="ro-RO" altLang="en-US" i="1" dirty="0" smtClean="0"/>
              <a:t>Cantitatea de energie generata </a:t>
            </a:r>
            <a:r>
              <a:rPr lang="ro-RO" altLang="en-US" dirty="0" smtClean="0"/>
              <a:t>(estimata la </a:t>
            </a:r>
            <a:r>
              <a:rPr lang="ro-RO" altLang="en-US" dirty="0" err="1" smtClean="0"/>
              <a:t>aprox</a:t>
            </a:r>
            <a:r>
              <a:rPr lang="en-US" altLang="en-US" dirty="0" smtClean="0"/>
              <a:t>.</a:t>
            </a:r>
            <a:r>
              <a:rPr lang="ro-RO" altLang="en-US" dirty="0" smtClean="0"/>
              <a:t> 17 MWh/an) poate acoperi mai mult de 50% din factura cu iluminatul public si clădirile publice din comuna</a:t>
            </a:r>
          </a:p>
          <a:p>
            <a:pPr marL="457200" lvl="1" indent="0">
              <a:buNone/>
            </a:pPr>
            <a:endParaRPr lang="ro-RO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5873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o-RO" altLang="en-US" dirty="0" smtClean="0"/>
              <a:t>Proiectul </a:t>
            </a:r>
            <a:r>
              <a:rPr lang="ro-RO" altLang="en-US" i="1" dirty="0" err="1" smtClean="0"/>
              <a:t>Solutii</a:t>
            </a:r>
            <a:r>
              <a:rPr lang="ro-RO" altLang="en-US" i="1" dirty="0" smtClean="0"/>
              <a:t> </a:t>
            </a:r>
            <a:r>
              <a:rPr lang="ro-RO" altLang="en-US" i="1" dirty="0" err="1" smtClean="0"/>
              <a:t>eco</a:t>
            </a:r>
            <a:r>
              <a:rPr lang="ro-RO" altLang="en-US" i="1" dirty="0" smtClean="0"/>
              <a:t>-inovatoare pentru </a:t>
            </a:r>
            <a:r>
              <a:rPr lang="ro-RO" altLang="en-US" i="1" dirty="0"/>
              <a:t>dezvoltare rurală durabilă</a:t>
            </a:r>
            <a:r>
              <a:rPr lang="en-US" altLang="en-US" i="1" dirty="0" smtClean="0"/>
              <a:t> (2015-2016)</a:t>
            </a:r>
            <a:endParaRPr lang="ro-RO" altLang="en-US" b="0" i="1" dirty="0" smtClean="0"/>
          </a:p>
          <a:p>
            <a:pPr marL="457200" lvl="1" indent="0">
              <a:buNone/>
            </a:pPr>
            <a:r>
              <a:rPr lang="ro-RO" altLang="en-US" i="1" dirty="0" smtClean="0"/>
              <a:t>Obiective:</a:t>
            </a:r>
          </a:p>
          <a:p>
            <a:pPr lvl="1"/>
            <a:r>
              <a:rPr lang="ro-RO" dirty="0" smtClean="0"/>
              <a:t>Creșterea gradului de informare si conștientizare a minim 5 comunități rurale din 5 județe privind soluții </a:t>
            </a:r>
            <a:r>
              <a:rPr lang="ro-RO" dirty="0" err="1" smtClean="0"/>
              <a:t>eco</a:t>
            </a:r>
            <a:r>
              <a:rPr lang="ro-RO" dirty="0" smtClean="0"/>
              <a:t>-inovative de producere a </a:t>
            </a:r>
            <a:r>
              <a:rPr lang="ro-RO" dirty="0" err="1" smtClean="0"/>
              <a:t>biocarburantului</a:t>
            </a:r>
            <a:r>
              <a:rPr lang="ro-RO" dirty="0" smtClean="0"/>
              <a:t> la nivel local, oportunități de exploatare a plantelor energetice rezistente  in contextul schimbărilor climatice</a:t>
            </a:r>
          </a:p>
          <a:p>
            <a:pPr lvl="1"/>
            <a:r>
              <a:rPr lang="ro-RO" dirty="0" smtClean="0"/>
              <a:t>Dezvoltarea unui proiect demonstrativ pentru producerea </a:t>
            </a:r>
            <a:r>
              <a:rPr lang="ro-RO" dirty="0" err="1" smtClean="0"/>
              <a:t>biocarburantului</a:t>
            </a:r>
            <a:r>
              <a:rPr lang="ro-RO" dirty="0" smtClean="0"/>
              <a:t> (600 l) din cultura de camelina, realizat</a:t>
            </a:r>
            <a:r>
              <a:rPr lang="ro-RO" dirty="0"/>
              <a:t>ă</a:t>
            </a:r>
            <a:r>
              <a:rPr lang="ro-RO" dirty="0" smtClean="0"/>
              <a:t> pe o suprafaț</a:t>
            </a:r>
            <a:r>
              <a:rPr lang="ro-RO" dirty="0"/>
              <a:t>ă</a:t>
            </a:r>
            <a:r>
              <a:rPr lang="ro-RO" dirty="0" smtClean="0"/>
              <a:t> de teren degradat si/sau contaminat</a:t>
            </a:r>
          </a:p>
          <a:p>
            <a:pPr marL="457200" lvl="1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873287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altLang="en-US" dirty="0" smtClean="0"/>
              <a:t>Proiectul </a:t>
            </a:r>
            <a:r>
              <a:rPr lang="it-IT" altLang="en-US" i="1" dirty="0" smtClean="0"/>
              <a:t>Solutii eco-inovatoare pentru </a:t>
            </a:r>
            <a:r>
              <a:rPr lang="it-IT" altLang="en-US" i="1" dirty="0"/>
              <a:t>dezvoltare rurală durabilă</a:t>
            </a:r>
            <a:endParaRPr lang="ro-RO" altLang="en-US" b="0" i="1" dirty="0" smtClean="0"/>
          </a:p>
          <a:p>
            <a:pPr marL="457200" lvl="1" indent="0">
              <a:buNone/>
            </a:pPr>
            <a:r>
              <a:rPr lang="ro-RO" altLang="en-US" i="1" dirty="0"/>
              <a:t>Grupul </a:t>
            </a:r>
            <a:r>
              <a:rPr lang="ro-RO" altLang="en-US" i="1" dirty="0" smtClean="0"/>
              <a:t>țintă</a:t>
            </a:r>
            <a:r>
              <a:rPr lang="en-US" altLang="en-US" i="1" dirty="0" smtClean="0"/>
              <a:t>:</a:t>
            </a:r>
          </a:p>
          <a:p>
            <a:pPr lvl="2"/>
            <a:r>
              <a:rPr lang="ro-RO" dirty="0"/>
              <a:t>Fermieri </a:t>
            </a:r>
            <a:r>
              <a:rPr lang="ro-RO" dirty="0" smtClean="0"/>
              <a:t>–</a:t>
            </a:r>
            <a:r>
              <a:rPr lang="en-US" dirty="0" smtClean="0"/>
              <a:t> </a:t>
            </a:r>
            <a:r>
              <a:rPr lang="ro-RO" dirty="0" smtClean="0"/>
              <a:t>un număr </a:t>
            </a:r>
            <a:r>
              <a:rPr lang="ro-RO" dirty="0"/>
              <a:t>de minim 20 fermierii locali </a:t>
            </a:r>
            <a:endParaRPr lang="en-US" dirty="0" smtClean="0"/>
          </a:p>
          <a:p>
            <a:pPr lvl="2"/>
            <a:r>
              <a:rPr lang="ro-RO" dirty="0" smtClean="0"/>
              <a:t>Comunități </a:t>
            </a:r>
            <a:r>
              <a:rPr lang="ro-RO" dirty="0"/>
              <a:t>locale - proiectul </a:t>
            </a:r>
            <a:r>
              <a:rPr lang="ro-RO" dirty="0" smtClean="0"/>
              <a:t>vizează comunitățile </a:t>
            </a:r>
            <a:r>
              <a:rPr lang="ro-RO" dirty="0"/>
              <a:t>rurale din minim 5 </a:t>
            </a:r>
            <a:r>
              <a:rPr lang="ro-RO" dirty="0" smtClean="0"/>
              <a:t>județe </a:t>
            </a:r>
            <a:endParaRPr lang="en-US" dirty="0" smtClean="0"/>
          </a:p>
          <a:p>
            <a:pPr lvl="2"/>
            <a:r>
              <a:rPr lang="ro-RO" dirty="0" smtClean="0"/>
              <a:t>Studenți </a:t>
            </a:r>
            <a:r>
              <a:rPr lang="ro-RO" dirty="0"/>
              <a:t>de la Universitatea Agronomica, voluntarii ai centrului </a:t>
            </a:r>
            <a:r>
              <a:rPr lang="ro-RO" dirty="0" err="1"/>
              <a:t>Biotechgen</a:t>
            </a:r>
            <a:r>
              <a:rPr lang="ro-RO" dirty="0"/>
              <a:t> </a:t>
            </a:r>
            <a:endParaRPr lang="en-US" dirty="0" smtClean="0"/>
          </a:p>
          <a:p>
            <a:pPr lvl="2"/>
            <a:r>
              <a:rPr lang="en-US" altLang="en-US" i="1" dirty="0" smtClean="0"/>
              <a:t>ONG-</a:t>
            </a:r>
            <a:r>
              <a:rPr lang="en-US" altLang="en-US" i="1" dirty="0" err="1" smtClean="0"/>
              <a:t>uri</a:t>
            </a:r>
            <a:endParaRPr lang="en-US" altLang="en-US" i="1" dirty="0" smtClean="0"/>
          </a:p>
          <a:p>
            <a:pPr marL="457200" lvl="1" indent="0">
              <a:buNone/>
            </a:pPr>
            <a:r>
              <a:rPr lang="ro-RO" altLang="en-US" i="1" dirty="0" smtClean="0"/>
              <a:t>Finanțator</a:t>
            </a:r>
            <a:r>
              <a:rPr lang="ro-RO" altLang="en-US" i="1" dirty="0"/>
              <a:t>: </a:t>
            </a:r>
            <a:r>
              <a:rPr lang="ro-RO" i="1" dirty="0"/>
              <a:t>Fondul </a:t>
            </a:r>
            <a:r>
              <a:rPr lang="ro-RO" i="1" dirty="0" smtClean="0"/>
              <a:t>ONG</a:t>
            </a:r>
            <a:endParaRPr lang="ro-RO" altLang="en-US" i="1" dirty="0"/>
          </a:p>
          <a:p>
            <a:pPr marL="457200" lvl="1" indent="0">
              <a:buNone/>
            </a:pPr>
            <a:r>
              <a:rPr lang="ro-RO" altLang="en-US" i="1" dirty="0"/>
              <a:t>Parteneri: </a:t>
            </a:r>
            <a:endParaRPr lang="en-US" altLang="en-US" i="1" dirty="0" smtClean="0"/>
          </a:p>
          <a:p>
            <a:pPr lvl="2"/>
            <a:r>
              <a:rPr lang="ro-RO" altLang="en-US" i="1" dirty="0"/>
              <a:t>Terra Mileniul III (P1</a:t>
            </a:r>
            <a:r>
              <a:rPr lang="ro-RO" altLang="en-US" i="1" dirty="0" smtClean="0"/>
              <a:t>)</a:t>
            </a:r>
            <a:endParaRPr lang="en-US" altLang="en-US" i="1" dirty="0" smtClean="0"/>
          </a:p>
          <a:p>
            <a:pPr lvl="2"/>
            <a:r>
              <a:rPr lang="ro-RO" altLang="en-US" i="1" dirty="0"/>
              <a:t>Institutul National de Cercetare Dezvoltare Turbomotoare COMOTI </a:t>
            </a:r>
          </a:p>
          <a:p>
            <a:pPr marL="457200" lvl="1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4156662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3962400"/>
          </a:xfrm>
        </p:spPr>
        <p:txBody>
          <a:bodyPr/>
          <a:lstStyle/>
          <a:p>
            <a:pPr marL="0" indent="0" algn="ctr">
              <a:buNone/>
            </a:pPr>
            <a:endParaRPr lang="en-US" altLang="en-US" dirty="0" smtClean="0"/>
          </a:p>
          <a:p>
            <a:pPr marL="0" indent="0" algn="ctr">
              <a:buNone/>
            </a:pPr>
            <a:endParaRPr lang="ro-RO" altLang="en-US" dirty="0" smtClean="0"/>
          </a:p>
          <a:p>
            <a:pPr marL="0" indent="0" algn="ctr">
              <a:buNone/>
            </a:pPr>
            <a:endParaRPr lang="ro-RO" altLang="en-US" dirty="0" smtClean="0"/>
          </a:p>
          <a:p>
            <a:pPr marL="0" indent="0" algn="ctr">
              <a:buNone/>
            </a:pPr>
            <a:r>
              <a:rPr lang="ro-RO" altLang="en-US" dirty="0" smtClean="0"/>
              <a:t>Va mulțumesc !</a:t>
            </a:r>
          </a:p>
          <a:p>
            <a:pPr marL="0" indent="0" algn="ctr">
              <a:buNone/>
            </a:pPr>
            <a:endParaRPr lang="ro-RO" altLang="en-US" dirty="0" smtClean="0"/>
          </a:p>
          <a:p>
            <a:pPr marL="0" indent="0" algn="ctr">
              <a:buNone/>
            </a:pPr>
            <a:r>
              <a:rPr lang="ro-RO" altLang="en-US" dirty="0" smtClean="0"/>
              <a:t>Liviu Gheorghe</a:t>
            </a:r>
          </a:p>
        </p:txBody>
      </p:sp>
    </p:spTree>
    <p:extLst>
      <p:ext uri="{BB962C8B-B14F-4D97-AF65-F5344CB8AC3E}">
        <p14:creationId xmlns:p14="http://schemas.microsoft.com/office/powerpoint/2010/main" val="125073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zentare RNDR_nou_3_sigle.potx" id="{2BEC60E8-4AB9-441C-8261-79259990359B}" vid="{D30106C2-9115-4186-96C7-0EB31D155F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 Prezentare RNDR_nou_3_sigle</Template>
  <TotalTime>605</TotalTime>
  <Words>714</Words>
  <Application>Microsoft Office PowerPoint</Application>
  <PresentationFormat>On-screen Show (4:3)</PresentationFormat>
  <Paragraphs>97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Custom Design</vt:lpstr>
      <vt:lpstr>PowerPoint Presentation</vt:lpstr>
      <vt:lpstr>Conținut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</dc:creator>
  <cp:lastModifiedBy>Vlad Dumitrescu</cp:lastModifiedBy>
  <cp:revision>48</cp:revision>
  <cp:lastPrinted>2012-08-28T09:45:45Z</cp:lastPrinted>
  <dcterms:created xsi:type="dcterms:W3CDTF">2014-10-24T07:26:33Z</dcterms:created>
  <dcterms:modified xsi:type="dcterms:W3CDTF">2015-02-05T14:21:22Z</dcterms:modified>
</cp:coreProperties>
</file>